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91" r:id="rId4"/>
    <p:sldId id="292" r:id="rId5"/>
    <p:sldId id="293" r:id="rId6"/>
    <p:sldId id="294" r:id="rId7"/>
    <p:sldId id="295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FF66FF"/>
    <a:srgbClr val="000000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9645" autoAdjust="0"/>
  </p:normalViewPr>
  <p:slideViewPr>
    <p:cSldViewPr>
      <p:cViewPr>
        <p:scale>
          <a:sx n="75" d="100"/>
          <a:sy n="75" d="100"/>
        </p:scale>
        <p:origin x="-1230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2514600"/>
            <a:ext cx="8001000" cy="91440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914400" y="3429000"/>
            <a:ext cx="7086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6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553200"/>
            <a:ext cx="2133600" cy="168275"/>
          </a:xfr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553200"/>
            <a:ext cx="2895600" cy="168275"/>
          </a:xfrm>
        </p:spPr>
        <p:txBody>
          <a:bodyPr/>
          <a:lstStyle>
            <a:lvl1pPr algn="ctr"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553200"/>
            <a:ext cx="2133600" cy="168275"/>
          </a:xfrm>
        </p:spPr>
        <p:txBody>
          <a:bodyPr/>
          <a:lstStyle>
            <a:lvl1pPr algn="r"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fld id="{4EC4EF78-9F48-4078-8256-3879072D022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90" name="Oval 18"/>
          <p:cNvSpPr>
            <a:spLocks noChangeArrowheads="1"/>
          </p:cNvSpPr>
          <p:nvPr/>
        </p:nvSpPr>
        <p:spPr bwMode="white">
          <a:xfrm>
            <a:off x="228600" y="228600"/>
            <a:ext cx="1219200" cy="1219200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652463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400" b="1">
                <a:solidFill>
                  <a:schemeClr val="bg1"/>
                </a:solidFill>
                <a:effectLst/>
                <a:latin typeface="Arial" charset="0"/>
              </a:rPr>
              <a:t>LOGO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D5D8505-B10C-4821-87D1-D56678D3E96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23D74D-39C5-47FA-A57D-28314CFC667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A429043-4280-4770-8D55-EE7F26DA527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D4900BA-6FD6-41C6-86F6-B8A4118E9D3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0A09E79-0328-4AB8-BD7F-1F4EA140CA9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E708FFA-51A8-431E-A962-670901039B3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CDB6D5F-88A9-4EE3-8CA2-5E28583748B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CD45B7A-3F44-47FA-8BC4-3D0EBFDBA57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A3C47C-46F6-48F4-AA6A-1D9790ED14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0055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0055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8CF2E7-A25D-4EC9-93AD-54D5F252211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9088"/>
            <a:ext cx="82296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447800"/>
            <a:ext cx="8229600" cy="4876800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4770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352800" y="648017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078C310F-12B0-4572-BE1B-FD484E012B2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943600" y="648017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9" name="Object 15"/>
          <p:cNvGraphicFramePr>
            <a:graphicFrameLocks noChangeAspect="1"/>
          </p:cNvGraphicFramePr>
          <p:nvPr/>
        </p:nvGraphicFramePr>
        <p:xfrm>
          <a:off x="0" y="0"/>
          <a:ext cx="91440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Image" r:id="rId15" imgW="7377778" imgH="1219048" progId="">
                  <p:embed/>
                </p:oleObj>
              </mc:Choice>
              <mc:Fallback>
                <p:oleObj name="Image" r:id="rId15" imgW="7377778" imgH="1219048" progId="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2905" b="12500"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5BCD8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2B166E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DDDDDD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478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4770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319088"/>
            <a:ext cx="82296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auto">
          <a:xfrm>
            <a:off x="425450" y="6524625"/>
            <a:ext cx="8353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352800" y="648017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C1745A9B-7CCD-4A87-A0B0-4AC49B51DD2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48017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Company 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438400"/>
            <a:ext cx="8534400" cy="914400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BÁO CÁO TỔNG KẾT THI ĐUA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3429000"/>
            <a:ext cx="7086600" cy="1066800"/>
          </a:xfrm>
        </p:spPr>
        <p:txBody>
          <a:bodyPr/>
          <a:lstStyle/>
          <a:p>
            <a:r>
              <a:rPr lang="en-US" sz="4000" b="1" dirty="0" smtClean="0">
                <a:solidFill>
                  <a:srgbClr val="FF0000"/>
                </a:solidFill>
                <a:latin typeface="Verdana (HEADIN)"/>
              </a:rPr>
              <a:t>NĂM HỌC 2014 – 2015</a:t>
            </a:r>
            <a:endParaRPr lang="en-US" sz="4000" b="1" dirty="0" smtClean="0">
              <a:solidFill>
                <a:srgbClr val="FF0000"/>
              </a:solidFill>
              <a:latin typeface="Verdana (HERDIN)"/>
            </a:endParaRPr>
          </a:p>
          <a:p>
            <a:endParaRPr lang="en-US" sz="4000" dirty="0"/>
          </a:p>
        </p:txBody>
      </p:sp>
      <p:sp>
        <p:nvSpPr>
          <p:cNvPr id="2052" name="Freeform 4"/>
          <p:cNvSpPr>
            <a:spLocks/>
          </p:cNvSpPr>
          <p:nvPr/>
        </p:nvSpPr>
        <p:spPr bwMode="gray">
          <a:xfrm>
            <a:off x="1981200" y="1743075"/>
            <a:ext cx="5303838" cy="806450"/>
          </a:xfrm>
          <a:custGeom>
            <a:avLst/>
            <a:gdLst/>
            <a:ahLst/>
            <a:cxnLst>
              <a:cxn ang="0">
                <a:pos x="1" y="492"/>
              </a:cxn>
              <a:cxn ang="0">
                <a:pos x="1707" y="20"/>
              </a:cxn>
              <a:cxn ang="0">
                <a:pos x="3340" y="482"/>
              </a:cxn>
              <a:cxn ang="0">
                <a:pos x="1734" y="74"/>
              </a:cxn>
              <a:cxn ang="0">
                <a:pos x="1" y="492"/>
              </a:cxn>
            </a:cxnLst>
            <a:rect l="0" t="0" r="r" b="b"/>
            <a:pathLst>
              <a:path w="3341" h="508">
                <a:moveTo>
                  <a:pt x="1" y="492"/>
                </a:moveTo>
                <a:cubicBezTo>
                  <a:pt x="0" y="477"/>
                  <a:pt x="710" y="0"/>
                  <a:pt x="1707" y="20"/>
                </a:cubicBezTo>
                <a:cubicBezTo>
                  <a:pt x="2704" y="40"/>
                  <a:pt x="3339" y="467"/>
                  <a:pt x="3340" y="482"/>
                </a:cubicBezTo>
                <a:cubicBezTo>
                  <a:pt x="3341" y="496"/>
                  <a:pt x="2608" y="93"/>
                  <a:pt x="1734" y="74"/>
                </a:cubicBezTo>
                <a:cubicBezTo>
                  <a:pt x="860" y="54"/>
                  <a:pt x="2" y="508"/>
                  <a:pt x="1" y="492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45882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54" name="AutoShape 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6" name="AutoShape 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8" name="AutoShape 10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0" name="AutoShape 12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2" name="AutoShape 14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6" name="AutoShape 1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68" name="Picture 20" descr="http://ltt.edu.vn/Resource/Upload/flash/logo%20lyt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76400" cy="167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rgbClr val="FF66FF"/>
                </a:solidFill>
              </a:rPr>
              <a:t>BÁO CÁO TỔNG KẾT THI ĐUA</a:t>
            </a:r>
            <a:endParaRPr lang="en-US" sz="2000" dirty="0">
              <a:solidFill>
                <a:srgbClr val="FF66FF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1143000" y="3352800"/>
            <a:ext cx="2286000" cy="2667000"/>
            <a:chOff x="1143000" y="3352800"/>
            <a:chExt cx="2286000" cy="2667000"/>
          </a:xfrm>
        </p:grpSpPr>
        <p:sp>
          <p:nvSpPr>
            <p:cNvPr id="71685" name="AutoShape 5"/>
            <p:cNvSpPr>
              <a:spLocks noChangeArrowheads="1"/>
            </p:cNvSpPr>
            <p:nvPr/>
          </p:nvSpPr>
          <p:spPr bwMode="auto">
            <a:xfrm>
              <a:off x="1143000" y="3352800"/>
              <a:ext cx="2286000" cy="266700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 sz="1800">
                <a:effectLst/>
              </a:endParaRPr>
            </a:p>
          </p:txBody>
        </p:sp>
        <p:sp>
          <p:nvSpPr>
            <p:cNvPr id="71686" name="Text Box 6"/>
            <p:cNvSpPr txBox="1">
              <a:spLocks noChangeArrowheads="1"/>
            </p:cNvSpPr>
            <p:nvPr/>
          </p:nvSpPr>
          <p:spPr bwMode="auto">
            <a:xfrm>
              <a:off x="1238250" y="3552824"/>
              <a:ext cx="2038350" cy="1938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endParaRPr lang="en-US" sz="2000" b="1" dirty="0" smtClean="0"/>
            </a:p>
            <a:p>
              <a:pPr algn="ctr" eaLnBrk="0" hangingPunct="0"/>
              <a:r>
                <a:rPr lang="en-US" sz="2000" b="1" dirty="0" smtClean="0">
                  <a:effectLst/>
                </a:rPr>
                <a:t>1. </a:t>
              </a:r>
              <a:r>
                <a:rPr lang="en-US" sz="2000" b="1" dirty="0" err="1" smtClean="0">
                  <a:effectLst/>
                </a:rPr>
                <a:t>Thực</a:t>
              </a:r>
              <a:r>
                <a:rPr lang="en-US" sz="2000" b="1" dirty="0" smtClean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hiện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các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nhiệm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vụ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trọng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tâm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năm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học</a:t>
              </a:r>
              <a:r>
                <a:rPr lang="en-US" sz="2000" b="1" dirty="0">
                  <a:effectLst/>
                </a:rPr>
                <a:t> 2014 - 2015</a:t>
              </a:r>
              <a:endParaRPr lang="en-US" sz="14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71687" name="Freeform 7"/>
          <p:cNvSpPr>
            <a:spLocks/>
          </p:cNvSpPr>
          <p:nvPr/>
        </p:nvSpPr>
        <p:spPr bwMode="gray">
          <a:xfrm>
            <a:off x="3222625" y="3255963"/>
            <a:ext cx="903288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688" name="AutoShape 8"/>
          <p:cNvSpPr>
            <a:spLocks noChangeAspect="1" noChangeArrowheads="1" noTextEdit="1"/>
          </p:cNvSpPr>
          <p:nvPr/>
        </p:nvSpPr>
        <p:spPr bwMode="gray">
          <a:xfrm flipH="1">
            <a:off x="4868863" y="3252788"/>
            <a:ext cx="909637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2362200" y="1628775"/>
            <a:ext cx="4343400" cy="1601788"/>
            <a:chOff x="2362200" y="1628775"/>
            <a:chExt cx="4343400" cy="1601788"/>
          </a:xfrm>
        </p:grpSpPr>
        <p:grpSp>
          <p:nvGrpSpPr>
            <p:cNvPr id="71690" name="Group 10"/>
            <p:cNvGrpSpPr>
              <a:grpSpLocks/>
            </p:cNvGrpSpPr>
            <p:nvPr/>
          </p:nvGrpSpPr>
          <p:grpSpPr bwMode="auto">
            <a:xfrm>
              <a:off x="2362200" y="1628775"/>
              <a:ext cx="4343400" cy="1601788"/>
              <a:chOff x="1997" y="1314"/>
              <a:chExt cx="1889" cy="1009"/>
            </a:xfrm>
          </p:grpSpPr>
          <p:grpSp>
            <p:nvGrpSpPr>
              <p:cNvPr id="71691" name="Group 11"/>
              <p:cNvGrpSpPr>
                <a:grpSpLocks/>
              </p:cNvGrpSpPr>
              <p:nvPr/>
            </p:nvGrpSpPr>
            <p:grpSpPr bwMode="auto">
              <a:xfrm>
                <a:off x="1997" y="1404"/>
                <a:ext cx="1889" cy="919"/>
                <a:chOff x="1973" y="1027"/>
                <a:chExt cx="1926" cy="937"/>
              </a:xfrm>
            </p:grpSpPr>
            <p:sp>
              <p:nvSpPr>
                <p:cNvPr id="71692" name="Oval 12"/>
                <p:cNvSpPr>
                  <a:spLocks noChangeArrowheads="1"/>
                </p:cNvSpPr>
                <p:nvPr/>
              </p:nvSpPr>
              <p:spPr bwMode="gray">
                <a:xfrm>
                  <a:off x="1994" y="105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48627"/>
                        <a:invGamma/>
                      </a:schemeClr>
                    </a:gs>
                  </a:gsLst>
                  <a:lin ang="27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1693" name="Oval 13"/>
                <p:cNvSpPr>
                  <a:spLocks noChangeArrowheads="1"/>
                </p:cNvSpPr>
                <p:nvPr/>
              </p:nvSpPr>
              <p:spPr bwMode="gray">
                <a:xfrm>
                  <a:off x="1973" y="102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44314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27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1694" name="Oval 14"/>
              <p:cNvSpPr>
                <a:spLocks noChangeArrowheads="1"/>
              </p:cNvSpPr>
              <p:nvPr/>
            </p:nvSpPr>
            <p:spPr bwMode="gray">
              <a:xfrm>
                <a:off x="2086" y="1314"/>
                <a:ext cx="1691" cy="845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5" name="Oval 15"/>
              <p:cNvSpPr>
                <a:spLocks noChangeArrowheads="1"/>
              </p:cNvSpPr>
              <p:nvPr/>
            </p:nvSpPr>
            <p:spPr bwMode="gray">
              <a:xfrm>
                <a:off x="2108" y="1319"/>
                <a:ext cx="1650" cy="8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34902"/>
                      <a:invGamma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6" name="Oval 16"/>
              <p:cNvSpPr>
                <a:spLocks noChangeArrowheads="1"/>
              </p:cNvSpPr>
              <p:nvPr/>
            </p:nvSpPr>
            <p:spPr bwMode="gray">
              <a:xfrm>
                <a:off x="2125" y="1327"/>
                <a:ext cx="1570" cy="770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79216"/>
                      <a:invGamma/>
                    </a:schemeClr>
                  </a:gs>
                  <a:gs pos="100000">
                    <a:schemeClr val="accent1">
                      <a:alpha val="48000"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7" name="Oval 17"/>
              <p:cNvSpPr>
                <a:spLocks noChangeArrowheads="1"/>
              </p:cNvSpPr>
              <p:nvPr/>
            </p:nvSpPr>
            <p:spPr bwMode="gray">
              <a:xfrm>
                <a:off x="2208" y="1344"/>
                <a:ext cx="1382" cy="6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38000"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1698" name="Text Box 18"/>
            <p:cNvSpPr txBox="1">
              <a:spLocks noChangeArrowheads="1"/>
            </p:cNvSpPr>
            <p:nvPr/>
          </p:nvSpPr>
          <p:spPr bwMode="auto">
            <a:xfrm>
              <a:off x="3200400" y="1780583"/>
              <a:ext cx="2743200" cy="8309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b="1" dirty="0" smtClean="0">
                  <a:solidFill>
                    <a:srgbClr val="000000"/>
                  </a:solidFill>
                  <a:effectLst/>
                  <a:latin typeface="Arial" charset="0"/>
                </a:rPr>
                <a:t>CÁC THÀNH TÍCH ĐẠT ĐƯỢC</a:t>
              </a:r>
              <a:endParaRPr lang="en-US" sz="14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562600" y="3352800"/>
            <a:ext cx="2286000" cy="2667000"/>
            <a:chOff x="5562600" y="3352800"/>
            <a:chExt cx="2286000" cy="2667000"/>
          </a:xfrm>
        </p:grpSpPr>
        <p:sp>
          <p:nvSpPr>
            <p:cNvPr id="71683" name="AutoShape 3"/>
            <p:cNvSpPr>
              <a:spLocks noChangeArrowheads="1"/>
            </p:cNvSpPr>
            <p:nvPr/>
          </p:nvSpPr>
          <p:spPr bwMode="auto">
            <a:xfrm>
              <a:off x="5562600" y="3352800"/>
              <a:ext cx="2286000" cy="266700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 sz="1800">
                <a:effectLst/>
              </a:endParaRPr>
            </a:p>
          </p:txBody>
        </p:sp>
        <p:sp>
          <p:nvSpPr>
            <p:cNvPr id="71699" name="Text Box 19"/>
            <p:cNvSpPr txBox="1">
              <a:spLocks noChangeArrowheads="1"/>
            </p:cNvSpPr>
            <p:nvPr/>
          </p:nvSpPr>
          <p:spPr bwMode="auto">
            <a:xfrm>
              <a:off x="5810250" y="3581400"/>
              <a:ext cx="2038350" cy="1631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/>
              <a:endParaRPr lang="en-US" sz="2000" b="1" dirty="0" smtClean="0"/>
            </a:p>
            <a:p>
              <a:pPr algn="ctr" eaLnBrk="0" hangingPunct="0"/>
              <a:r>
                <a:rPr lang="en-US" sz="2000" b="1" dirty="0" smtClean="0">
                  <a:effectLst/>
                </a:rPr>
                <a:t>2. </a:t>
              </a:r>
              <a:r>
                <a:rPr lang="en-US" sz="2000" b="1" dirty="0" err="1" smtClean="0">
                  <a:effectLst/>
                </a:rPr>
                <a:t>Kết</a:t>
              </a:r>
              <a:r>
                <a:rPr lang="en-US" sz="2000" b="1" dirty="0" smtClean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quả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thi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đua</a:t>
              </a:r>
              <a:r>
                <a:rPr lang="en-US" sz="2000" b="1" dirty="0">
                  <a:effectLst/>
                </a:rPr>
                <a:t> </a:t>
              </a:r>
              <a:endParaRPr lang="en-US" sz="2000" b="1" dirty="0" smtClean="0">
                <a:effectLst/>
              </a:endParaRPr>
            </a:p>
            <a:p>
              <a:pPr algn="ctr" eaLnBrk="0" hangingPunct="0"/>
              <a:r>
                <a:rPr lang="en-US" sz="2000" b="1" dirty="0" err="1" smtClean="0">
                  <a:effectLst/>
                </a:rPr>
                <a:t>năm</a:t>
              </a:r>
              <a:r>
                <a:rPr lang="en-US" sz="2000" b="1" dirty="0" smtClean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học</a:t>
              </a:r>
              <a:r>
                <a:rPr lang="en-US" sz="2000" b="1" dirty="0">
                  <a:effectLst/>
                </a:rPr>
                <a:t> 2014 – </a:t>
              </a:r>
              <a:r>
                <a:rPr lang="en-US" sz="2000" b="1" dirty="0" smtClean="0">
                  <a:effectLst/>
                </a:rPr>
                <a:t>2015</a:t>
              </a:r>
              <a:endParaRPr lang="en-US" sz="14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71689" name="Freeform 9"/>
          <p:cNvSpPr>
            <a:spLocks/>
          </p:cNvSpPr>
          <p:nvPr/>
        </p:nvSpPr>
        <p:spPr bwMode="gray">
          <a:xfrm flipH="1">
            <a:off x="4875213" y="3255963"/>
            <a:ext cx="903287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16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 animBg="1"/>
      <p:bldP spid="7168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dirty="0" smtClean="0">
                <a:solidFill>
                  <a:srgbClr val="FF66FF"/>
                </a:solidFill>
              </a:rPr>
              <a:t>I. </a:t>
            </a:r>
            <a:r>
              <a:rPr lang="en-US" sz="2800" dirty="0" err="1">
                <a:solidFill>
                  <a:srgbClr val="FF66FF"/>
                </a:solidFill>
              </a:rPr>
              <a:t>Thực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hiện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các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nhiệm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vụ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trọng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tâm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năm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học</a:t>
            </a:r>
            <a:r>
              <a:rPr lang="en-US" sz="2800" dirty="0">
                <a:solidFill>
                  <a:srgbClr val="FF66FF"/>
                </a:solidFill>
              </a:rPr>
              <a:t> 2014 - 2015</a:t>
            </a:r>
            <a:endParaRPr lang="en-US" sz="2000" dirty="0">
              <a:solidFill>
                <a:srgbClr val="FF66FF"/>
              </a:solidFill>
              <a:effectLst/>
              <a:latin typeface="Arial" charset="0"/>
            </a:endParaRPr>
          </a:p>
        </p:txBody>
      </p:sp>
      <p:grpSp>
        <p:nvGrpSpPr>
          <p:cNvPr id="2" name="Group 41"/>
          <p:cNvGrpSpPr>
            <a:grpSpLocks/>
          </p:cNvGrpSpPr>
          <p:nvPr/>
        </p:nvGrpSpPr>
        <p:grpSpPr bwMode="auto">
          <a:xfrm>
            <a:off x="228600" y="1141767"/>
            <a:ext cx="8611445" cy="1067506"/>
            <a:chOff x="1239" y="1849"/>
            <a:chExt cx="3033" cy="356"/>
          </a:xfrm>
        </p:grpSpPr>
        <p:sp>
          <p:nvSpPr>
            <p:cNvPr id="89130" name="AutoShape 42"/>
            <p:cNvSpPr>
              <a:spLocks noChangeArrowheads="1"/>
            </p:cNvSpPr>
            <p:nvPr/>
          </p:nvSpPr>
          <p:spPr bwMode="gray">
            <a:xfrm>
              <a:off x="1536" y="1875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1" name="AutoShape 43"/>
            <p:cNvSpPr>
              <a:spLocks noChangeArrowheads="1"/>
            </p:cNvSpPr>
            <p:nvPr/>
          </p:nvSpPr>
          <p:spPr bwMode="gray">
            <a:xfrm>
              <a:off x="1239" y="1849"/>
              <a:ext cx="368" cy="356"/>
            </a:xfrm>
            <a:prstGeom prst="diamond">
              <a:avLst/>
            </a:prstGeom>
            <a:solidFill>
              <a:schemeClr val="accent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2" name="Text Box 44"/>
            <p:cNvSpPr txBox="1">
              <a:spLocks noChangeArrowheads="1"/>
            </p:cNvSpPr>
            <p:nvPr/>
          </p:nvSpPr>
          <p:spPr bwMode="gray">
            <a:xfrm>
              <a:off x="1618" y="1875"/>
              <a:ext cx="2636" cy="27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Đẩy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Đảng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quyền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thể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trị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vững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nâng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cao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chất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lượng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hoạt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của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Đảng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Thanh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Hội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Sinh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endParaRPr lang="en-US" sz="1600" b="1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sp>
          <p:nvSpPr>
            <p:cNvPr id="89133" name="Text Box 45"/>
            <p:cNvSpPr txBox="1">
              <a:spLocks noChangeArrowheads="1"/>
            </p:cNvSpPr>
            <p:nvPr/>
          </p:nvSpPr>
          <p:spPr bwMode="gray">
            <a:xfrm>
              <a:off x="1313" y="1950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1</a:t>
              </a:r>
            </a:p>
          </p:txBody>
        </p:sp>
      </p:grpSp>
      <p:grpSp>
        <p:nvGrpSpPr>
          <p:cNvPr id="3" name="Group 46"/>
          <p:cNvGrpSpPr>
            <a:grpSpLocks/>
          </p:cNvGrpSpPr>
          <p:nvPr/>
        </p:nvGrpSpPr>
        <p:grpSpPr bwMode="auto">
          <a:xfrm>
            <a:off x="221138" y="2284768"/>
            <a:ext cx="8618062" cy="1355373"/>
            <a:chOff x="1263" y="1849"/>
            <a:chExt cx="3009" cy="452"/>
          </a:xfrm>
        </p:grpSpPr>
        <p:sp>
          <p:nvSpPr>
            <p:cNvPr id="89135" name="AutoShape 47"/>
            <p:cNvSpPr>
              <a:spLocks noChangeArrowheads="1"/>
            </p:cNvSpPr>
            <p:nvPr/>
          </p:nvSpPr>
          <p:spPr bwMode="gray">
            <a:xfrm>
              <a:off x="1558" y="1849"/>
              <a:ext cx="2714" cy="356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6" name="AutoShape 48"/>
            <p:cNvSpPr>
              <a:spLocks noChangeArrowheads="1"/>
            </p:cNvSpPr>
            <p:nvPr/>
          </p:nvSpPr>
          <p:spPr bwMode="gray">
            <a:xfrm>
              <a:off x="1263" y="1849"/>
              <a:ext cx="367" cy="356"/>
            </a:xfrm>
            <a:prstGeom prst="diamond">
              <a:avLst/>
            </a:prstGeom>
            <a:solidFill>
              <a:schemeClr val="accent1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7" name="Text Box 49"/>
            <p:cNvSpPr txBox="1">
              <a:spLocks noChangeArrowheads="1"/>
            </p:cNvSpPr>
            <p:nvPr/>
          </p:nvSpPr>
          <p:spPr bwMode="gray">
            <a:xfrm>
              <a:off x="1636" y="1849"/>
              <a:ext cx="2636" cy="45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Đẩy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việc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tuyên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về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đua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khen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thưởng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;</a:t>
              </a:r>
              <a:r>
                <a:rPr lang="en-US" sz="1600" b="1" dirty="0" smtClean="0">
                  <a:solidFill>
                    <a:srgbClr val="000000"/>
                  </a:solidFill>
                  <a:effectLst/>
                  <a:latin typeface="Arial" charset="0"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phát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huy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tích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cực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tạo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lựa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chọn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điển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hình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tiến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tiêu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biểu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để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biểu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dương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tôn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tuyên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nhân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sự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lan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tỏa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rãi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.</a:t>
              </a:r>
            </a:p>
            <a:p>
              <a:pPr algn="just" eaLnBrk="0" hangingPunct="0"/>
              <a:endParaRPr lang="en-US" sz="1800" b="1" dirty="0"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  <p:sp>
          <p:nvSpPr>
            <p:cNvPr id="89138" name="Text Box 50"/>
            <p:cNvSpPr txBox="1">
              <a:spLocks noChangeArrowheads="1"/>
            </p:cNvSpPr>
            <p:nvPr/>
          </p:nvSpPr>
          <p:spPr bwMode="gray">
            <a:xfrm>
              <a:off x="1335" y="1926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2</a:t>
              </a:r>
            </a:p>
          </p:txBody>
        </p:sp>
      </p:grpSp>
      <p:grpSp>
        <p:nvGrpSpPr>
          <p:cNvPr id="4" name="Group 51"/>
          <p:cNvGrpSpPr>
            <a:grpSpLocks/>
          </p:cNvGrpSpPr>
          <p:nvPr/>
        </p:nvGrpSpPr>
        <p:grpSpPr bwMode="auto">
          <a:xfrm>
            <a:off x="250187" y="3429530"/>
            <a:ext cx="8589013" cy="1103489"/>
            <a:chOff x="1219" y="1849"/>
            <a:chExt cx="3053" cy="368"/>
          </a:xfrm>
        </p:grpSpPr>
        <p:sp>
          <p:nvSpPr>
            <p:cNvPr id="89140" name="AutoShape 52"/>
            <p:cNvSpPr>
              <a:spLocks noChangeArrowheads="1"/>
            </p:cNvSpPr>
            <p:nvPr/>
          </p:nvSpPr>
          <p:spPr bwMode="gray">
            <a:xfrm>
              <a:off x="1536" y="1874"/>
              <a:ext cx="2736" cy="313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1" name="AutoShape 53"/>
            <p:cNvSpPr>
              <a:spLocks noChangeArrowheads="1"/>
            </p:cNvSpPr>
            <p:nvPr/>
          </p:nvSpPr>
          <p:spPr bwMode="gray">
            <a:xfrm>
              <a:off x="1219" y="1849"/>
              <a:ext cx="372" cy="356"/>
            </a:xfrm>
            <a:prstGeom prst="diamond">
              <a:avLst/>
            </a:prstGeom>
            <a:solidFill>
              <a:schemeClr val="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2" name="Text Box 54"/>
            <p:cNvSpPr txBox="1">
              <a:spLocks noChangeArrowheads="1"/>
            </p:cNvSpPr>
            <p:nvPr/>
          </p:nvSpPr>
          <p:spPr bwMode="gray">
            <a:xfrm>
              <a:off x="1591" y="1858"/>
              <a:ext cx="2654" cy="35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Tổ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chức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trào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đua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Dạy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tốt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–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tốt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thực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hiện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hiệu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quả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việc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“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tập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làm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theo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tấm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gương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đức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cách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Hồ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Minh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”;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tiếp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tục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đổi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mới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diện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nhà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dân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chủ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coi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trọng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giáo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dục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thống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đức</a:t>
              </a:r>
              <a:endParaRPr lang="en-US" sz="1600" b="1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sp>
          <p:nvSpPr>
            <p:cNvPr id="89143" name="Text Box 55"/>
            <p:cNvSpPr txBox="1">
              <a:spLocks noChangeArrowheads="1"/>
            </p:cNvSpPr>
            <p:nvPr/>
          </p:nvSpPr>
          <p:spPr bwMode="gray">
            <a:xfrm>
              <a:off x="1314" y="1925"/>
              <a:ext cx="207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3</a:t>
              </a:r>
            </a:p>
          </p:txBody>
        </p:sp>
      </p:grpSp>
      <p:grpSp>
        <p:nvGrpSpPr>
          <p:cNvPr id="5" name="Group 56"/>
          <p:cNvGrpSpPr>
            <a:grpSpLocks/>
          </p:cNvGrpSpPr>
          <p:nvPr/>
        </p:nvGrpSpPr>
        <p:grpSpPr bwMode="auto">
          <a:xfrm>
            <a:off x="294322" y="4573229"/>
            <a:ext cx="8544881" cy="1112484"/>
            <a:chOff x="1216" y="1875"/>
            <a:chExt cx="3056" cy="371"/>
          </a:xfrm>
        </p:grpSpPr>
        <p:sp>
          <p:nvSpPr>
            <p:cNvPr id="89145" name="AutoShape 57"/>
            <p:cNvSpPr>
              <a:spLocks noChangeArrowheads="1"/>
            </p:cNvSpPr>
            <p:nvPr/>
          </p:nvSpPr>
          <p:spPr bwMode="gray">
            <a:xfrm>
              <a:off x="1520" y="1900"/>
              <a:ext cx="2752" cy="331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6" name="AutoShape 58"/>
            <p:cNvSpPr>
              <a:spLocks noChangeArrowheads="1"/>
            </p:cNvSpPr>
            <p:nvPr/>
          </p:nvSpPr>
          <p:spPr bwMode="gray">
            <a:xfrm>
              <a:off x="1216" y="1875"/>
              <a:ext cx="368" cy="356"/>
            </a:xfrm>
            <a:prstGeom prst="diamond">
              <a:avLst/>
            </a:prstGeom>
            <a:solidFill>
              <a:schemeClr val="fol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7" name="Text Box 59"/>
            <p:cNvSpPr txBox="1">
              <a:spLocks noChangeArrowheads="1"/>
            </p:cNvSpPr>
            <p:nvPr/>
          </p:nvSpPr>
          <p:spPr bwMode="gray">
            <a:xfrm>
              <a:off x="1574" y="1887"/>
              <a:ext cx="2698" cy="35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 smtClean="0">
                  <a:effectLst/>
                </a:rPr>
                <a:t>Tập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trung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 smtClean="0">
                  <a:effectLst/>
                </a:rPr>
                <a:t>nâng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cao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lượng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đội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ngũ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giáo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smtClean="0">
                  <a:effectLst/>
                </a:rPr>
                <a:t>CBQL; </a:t>
              </a:r>
              <a:r>
                <a:rPr lang="en-US" sz="1600" dirty="0" err="1">
                  <a:effectLst/>
                </a:rPr>
                <a:t>tích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cực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tham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mưu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đổi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mới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cơ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chế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quản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lý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 smtClean="0">
                  <a:effectLst/>
                </a:rPr>
                <a:t>trường</a:t>
              </a:r>
              <a:r>
                <a:rPr lang="en-US" sz="1600" dirty="0" smtClean="0">
                  <a:effectLst/>
                </a:rPr>
                <a:t>; </a:t>
              </a:r>
              <a:r>
                <a:rPr lang="en-US" sz="1600" dirty="0" err="1">
                  <a:effectLst/>
                </a:rPr>
                <a:t>tăng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cường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trao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đổi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đối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thoại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để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hiểu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biết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thông</a:t>
              </a:r>
              <a:r>
                <a:rPr lang="en-US" sz="1600" dirty="0">
                  <a:effectLst/>
                </a:rPr>
                <a:t> tin, </a:t>
              </a:r>
              <a:r>
                <a:rPr lang="en-US" sz="1600" dirty="0" err="1">
                  <a:effectLst/>
                </a:rPr>
                <a:t>hiểu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rõ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được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quyền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nghĩa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vụ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của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mỗi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thành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viên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góp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phần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xây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dựng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trường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phát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triển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ổn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định</a:t>
              </a:r>
              <a:r>
                <a:rPr lang="en-US" sz="1600" dirty="0">
                  <a:effectLst/>
                </a:rPr>
                <a:t>, </a:t>
              </a:r>
              <a:r>
                <a:rPr lang="en-US" sz="1600" dirty="0" err="1">
                  <a:effectLst/>
                </a:rPr>
                <a:t>bền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vững</a:t>
              </a:r>
              <a:endParaRPr lang="en-US" sz="1600" b="1" dirty="0">
                <a:effectLst/>
                <a:latin typeface="Arial" charset="0"/>
              </a:endParaRPr>
            </a:p>
          </p:txBody>
        </p:sp>
        <p:sp>
          <p:nvSpPr>
            <p:cNvPr id="89148" name="Text Box 60"/>
            <p:cNvSpPr txBox="1">
              <a:spLocks noChangeArrowheads="1"/>
            </p:cNvSpPr>
            <p:nvPr/>
          </p:nvSpPr>
          <p:spPr bwMode="gray">
            <a:xfrm>
              <a:off x="1279" y="1968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4</a:t>
              </a:r>
            </a:p>
          </p:txBody>
        </p:sp>
      </p:grpSp>
      <p:grpSp>
        <p:nvGrpSpPr>
          <p:cNvPr id="25" name="Group 56"/>
          <p:cNvGrpSpPr>
            <a:grpSpLocks/>
          </p:cNvGrpSpPr>
          <p:nvPr/>
        </p:nvGrpSpPr>
        <p:grpSpPr bwMode="auto">
          <a:xfrm>
            <a:off x="227601" y="5638800"/>
            <a:ext cx="8687799" cy="1067506"/>
            <a:chOff x="1212" y="1875"/>
            <a:chExt cx="3060" cy="356"/>
          </a:xfrm>
        </p:grpSpPr>
        <p:sp>
          <p:nvSpPr>
            <p:cNvPr id="26" name="AutoShape 57"/>
            <p:cNvSpPr>
              <a:spLocks noChangeArrowheads="1"/>
            </p:cNvSpPr>
            <p:nvPr/>
          </p:nvSpPr>
          <p:spPr bwMode="gray">
            <a:xfrm>
              <a:off x="1536" y="1926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>
                <a:solidFill>
                  <a:srgbClr val="586123"/>
                </a:solidFill>
              </a:endParaRPr>
            </a:p>
          </p:txBody>
        </p:sp>
        <p:sp>
          <p:nvSpPr>
            <p:cNvPr id="27" name="AutoShape 58"/>
            <p:cNvSpPr>
              <a:spLocks noChangeArrowheads="1"/>
            </p:cNvSpPr>
            <p:nvPr/>
          </p:nvSpPr>
          <p:spPr bwMode="gray">
            <a:xfrm>
              <a:off x="1212" y="1875"/>
              <a:ext cx="368" cy="356"/>
            </a:xfrm>
            <a:prstGeom prst="diamond">
              <a:avLst/>
            </a:prstGeom>
            <a:solidFill>
              <a:srgbClr val="92D050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>
                <a:solidFill>
                  <a:srgbClr val="586123"/>
                </a:solidFill>
              </a:endParaRPr>
            </a:p>
          </p:txBody>
        </p:sp>
        <p:sp>
          <p:nvSpPr>
            <p:cNvPr id="28" name="Text Box 59"/>
            <p:cNvSpPr txBox="1">
              <a:spLocks noChangeArrowheads="1"/>
            </p:cNvSpPr>
            <p:nvPr/>
          </p:nvSpPr>
          <p:spPr bwMode="gray">
            <a:xfrm>
              <a:off x="1595" y="1934"/>
              <a:ext cx="2623" cy="27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 smtClean="0">
                  <a:effectLst/>
                </a:rPr>
                <a:t>Đẩy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mạnh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các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hoạt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động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chăm</a:t>
              </a:r>
              <a:r>
                <a:rPr lang="en-US" sz="1600" dirty="0">
                  <a:effectLst/>
                </a:rPr>
                <a:t> lo </a:t>
              </a:r>
              <a:r>
                <a:rPr lang="en-US" sz="1600" dirty="0" err="1">
                  <a:effectLst/>
                </a:rPr>
                <a:t>đời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sống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vật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tinh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thần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smtClean="0">
                  <a:effectLst/>
                </a:rPr>
                <a:t>CB-GV-NV; </a:t>
              </a:r>
              <a:r>
                <a:rPr lang="en-US" sz="1600" dirty="0" err="1">
                  <a:effectLst/>
                </a:rPr>
                <a:t>biểu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dương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tôn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vinh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khen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thưởng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những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tập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thể</a:t>
              </a:r>
              <a:r>
                <a:rPr lang="en-US" sz="1600" dirty="0">
                  <a:effectLst/>
                </a:rPr>
                <a:t>, </a:t>
              </a:r>
              <a:r>
                <a:rPr lang="en-US" sz="1600" dirty="0" err="1">
                  <a:effectLst/>
                </a:rPr>
                <a:t>cá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nhân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có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thành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tích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xuất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sắc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trong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phong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trào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đua</a:t>
              </a:r>
              <a:endParaRPr lang="en-US" sz="1600" b="1" dirty="0">
                <a:effectLst/>
                <a:latin typeface="Arial" charset="0"/>
              </a:endParaRPr>
            </a:p>
          </p:txBody>
        </p:sp>
        <p:sp>
          <p:nvSpPr>
            <p:cNvPr id="29" name="Text Box 60"/>
            <p:cNvSpPr txBox="1">
              <a:spLocks noChangeArrowheads="1"/>
            </p:cNvSpPr>
            <p:nvPr/>
          </p:nvSpPr>
          <p:spPr bwMode="gray">
            <a:xfrm>
              <a:off x="1325" y="1968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 smtClean="0">
                  <a:solidFill>
                    <a:schemeClr val="bg1"/>
                  </a:solidFill>
                  <a:effectLst/>
                  <a:latin typeface="Arial" charset="0"/>
                </a:rPr>
                <a:t>5</a:t>
              </a:r>
              <a:endParaRPr lang="en-US" sz="2400" dirty="0"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66FF"/>
                </a:solidFill>
              </a:rPr>
              <a:t>II. </a:t>
            </a:r>
            <a:r>
              <a:rPr lang="en-US" dirty="0" err="1">
                <a:solidFill>
                  <a:srgbClr val="FF66FF"/>
                </a:solidFill>
              </a:rPr>
              <a:t>Kết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quả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thi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đua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học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smtClean="0">
                <a:solidFill>
                  <a:srgbClr val="FF66FF"/>
                </a:solidFill>
              </a:rPr>
              <a:t/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</a:t>
            </a:r>
            <a:r>
              <a:rPr lang="en-US" dirty="0">
                <a:solidFill>
                  <a:srgbClr val="FF66FF"/>
                </a:solidFill>
              </a:rPr>
              <a:t>– 2015:</a:t>
            </a:r>
          </a:p>
        </p:txBody>
      </p:sp>
      <p:sp>
        <p:nvSpPr>
          <p:cNvPr id="102403" name="AutoShape 3"/>
          <p:cNvSpPr>
            <a:spLocks noChangeArrowheads="1"/>
          </p:cNvSpPr>
          <p:nvPr/>
        </p:nvSpPr>
        <p:spPr bwMode="gray">
          <a:xfrm>
            <a:off x="1905000" y="1981200"/>
            <a:ext cx="5530850" cy="2743200"/>
          </a:xfrm>
          <a:prstGeom prst="upArrow">
            <a:avLst>
              <a:gd name="adj1" fmla="val 57824"/>
              <a:gd name="adj2" fmla="val 54398"/>
            </a:avLst>
          </a:prstGeom>
          <a:gradFill rotWithShape="1">
            <a:gsLst>
              <a:gs pos="0">
                <a:srgbClr val="DDDDDD"/>
              </a:gs>
              <a:gs pos="100000">
                <a:srgbClr val="DDDDDD">
                  <a:gamma/>
                  <a:tint val="0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gray">
          <a:xfrm>
            <a:off x="1676400" y="13716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1. THÀNH TÍCH TẬP THỂ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gray">
          <a:xfrm>
            <a:off x="1371600" y="2514600"/>
            <a:ext cx="70412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FF0000"/>
                </a:solidFill>
                <a:effectLst/>
                <a:latin typeface="Arial" charset="0"/>
              </a:rPr>
              <a:t>TRƯỜNG CAO ĐẲNG KỸ THUẬT LÝ TỰ TRỌNG TP.HCM</a:t>
            </a:r>
            <a:endParaRPr lang="en-US" sz="2000" b="1" dirty="0">
              <a:solidFill>
                <a:srgbClr val="FF0000"/>
              </a:solidFill>
              <a:effectLst/>
              <a:latin typeface="Arial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032000" y="3581400"/>
            <a:ext cx="1892300" cy="2895600"/>
            <a:chOff x="576" y="2476"/>
            <a:chExt cx="995" cy="1304"/>
          </a:xfrm>
        </p:grpSpPr>
        <p:grpSp>
          <p:nvGrpSpPr>
            <p:cNvPr id="3" name="Group 7"/>
            <p:cNvGrpSpPr>
              <a:grpSpLocks/>
            </p:cNvGrpSpPr>
            <p:nvPr/>
          </p:nvGrpSpPr>
          <p:grpSpPr bwMode="auto">
            <a:xfrm>
              <a:off x="576" y="2476"/>
              <a:ext cx="936" cy="954"/>
              <a:chOff x="624" y="1584"/>
              <a:chExt cx="1248" cy="1296"/>
            </a:xfrm>
          </p:grpSpPr>
          <p:grpSp>
            <p:nvGrpSpPr>
              <p:cNvPr id="4" name="Group 8"/>
              <p:cNvGrpSpPr>
                <a:grpSpLocks/>
              </p:cNvGrpSpPr>
              <p:nvPr/>
            </p:nvGrpSpPr>
            <p:grpSpPr bwMode="auto">
              <a:xfrm>
                <a:off x="624" y="1584"/>
                <a:ext cx="1248" cy="1296"/>
                <a:chOff x="2016" y="1920"/>
                <a:chExt cx="1680" cy="1680"/>
              </a:xfrm>
            </p:grpSpPr>
            <p:sp>
              <p:nvSpPr>
                <p:cNvPr id="102409" name="Oval 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410" name="Freeform 1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02411" name="Text Box 11"/>
              <p:cNvSpPr txBox="1">
                <a:spLocks noChangeArrowheads="1"/>
              </p:cNvSpPr>
              <p:nvPr/>
            </p:nvSpPr>
            <p:spPr bwMode="gray">
              <a:xfrm>
                <a:off x="739" y="1829"/>
                <a:ext cx="974" cy="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000" smtClean="0">
                    <a:effectLst/>
                    <a:latin typeface="Arial" pitchFamily="34" charset="0"/>
                    <a:cs typeface="Arial" pitchFamily="34" charset="0"/>
                  </a:rPr>
                  <a:t>Nhà trường đạt “Tập </a:t>
                </a:r>
                <a:r>
                  <a:rPr lang="en-US" sz="2000" dirty="0" err="1">
                    <a:effectLst/>
                    <a:latin typeface="Arial" pitchFamily="34" charset="0"/>
                    <a:cs typeface="Arial" pitchFamily="34" charset="0"/>
                  </a:rPr>
                  <a:t>thể</a:t>
                </a:r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effectLst/>
                    <a:latin typeface="Arial" pitchFamily="34" charset="0"/>
                    <a:cs typeface="Arial" pitchFamily="34" charset="0"/>
                  </a:rPr>
                  <a:t>lao</a:t>
                </a:r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effectLst/>
                    <a:latin typeface="Arial" pitchFamily="34" charset="0"/>
                    <a:cs typeface="Arial" pitchFamily="34" charset="0"/>
                  </a:rPr>
                  <a:t>động</a:t>
                </a:r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effectLst/>
                    <a:latin typeface="Arial" pitchFamily="34" charset="0"/>
                    <a:cs typeface="Arial" pitchFamily="34" charset="0"/>
                  </a:rPr>
                  <a:t>xuất</a:t>
                </a:r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effectLst/>
                    <a:latin typeface="Arial" pitchFamily="34" charset="0"/>
                    <a:cs typeface="Arial" pitchFamily="34" charset="0"/>
                  </a:rPr>
                  <a:t>sắc</a:t>
                </a:r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”</a:t>
                </a:r>
                <a:endParaRPr lang="en-US" sz="2000" b="1" dirty="0">
                  <a:solidFill>
                    <a:srgbClr val="FFFFFF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02412" name="Oval 12"/>
            <p:cNvSpPr>
              <a:spLocks noChangeArrowheads="1"/>
            </p:cNvSpPr>
            <p:nvPr/>
          </p:nvSpPr>
          <p:spPr bwMode="gray">
            <a:xfrm>
              <a:off x="576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873500" y="3581400"/>
            <a:ext cx="1752600" cy="2819400"/>
            <a:chOff x="1776" y="2476"/>
            <a:chExt cx="1019" cy="1304"/>
          </a:xfrm>
        </p:grpSpPr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1776" y="2476"/>
              <a:ext cx="960" cy="958"/>
              <a:chOff x="2016" y="1920"/>
              <a:chExt cx="1680" cy="1680"/>
            </a:xfrm>
          </p:grpSpPr>
          <p:sp>
            <p:nvSpPr>
              <p:cNvPr id="102415" name="Oval 15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5137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416" name="Freeform 16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417" name="Text Box 17"/>
            <p:cNvSpPr txBox="1">
              <a:spLocks noChangeArrowheads="1"/>
            </p:cNvSpPr>
            <p:nvPr/>
          </p:nvSpPr>
          <p:spPr bwMode="gray">
            <a:xfrm>
              <a:off x="1813" y="2652"/>
              <a:ext cx="908" cy="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000" dirty="0" err="1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Công</a:t>
              </a:r>
              <a:r>
                <a:rPr lang="en-US" sz="2000" dirty="0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err="1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 đạt “Vững </a:t>
              </a:r>
              <a:r>
                <a:rPr lang="en-US" sz="2000" dirty="0" err="1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mạnh</a:t>
              </a:r>
              <a:r>
                <a:rPr lang="en-US" sz="2000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 </a:t>
              </a:r>
              <a:endParaRPr lang="en-US" sz="2000" dirty="0" smtClean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algn="ctr" eaLnBrk="0" hangingPunct="0"/>
              <a:r>
                <a:rPr lang="en-US" sz="2000" dirty="0" err="1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xuất</a:t>
              </a:r>
              <a:r>
                <a:rPr lang="en-US" sz="2000" dirty="0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sắc</a:t>
              </a:r>
              <a:r>
                <a:rPr lang="en-US" sz="2000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”</a:t>
              </a:r>
              <a:endParaRPr lang="en-US" sz="2000" b="1" dirty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418" name="Oval 18"/>
            <p:cNvSpPr>
              <a:spLocks noChangeArrowheads="1"/>
            </p:cNvSpPr>
            <p:nvPr/>
          </p:nvSpPr>
          <p:spPr bwMode="gray">
            <a:xfrm>
              <a:off x="1800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5613400" y="3581400"/>
            <a:ext cx="1752600" cy="2819400"/>
            <a:chOff x="3072" y="2448"/>
            <a:chExt cx="1028" cy="1332"/>
          </a:xfrm>
        </p:grpSpPr>
        <p:grpSp>
          <p:nvGrpSpPr>
            <p:cNvPr id="8" name="Group 20"/>
            <p:cNvGrpSpPr>
              <a:grpSpLocks/>
            </p:cNvGrpSpPr>
            <p:nvPr/>
          </p:nvGrpSpPr>
          <p:grpSpPr bwMode="auto">
            <a:xfrm>
              <a:off x="3072" y="2448"/>
              <a:ext cx="960" cy="958"/>
              <a:chOff x="2016" y="1920"/>
              <a:chExt cx="1680" cy="1680"/>
            </a:xfrm>
          </p:grpSpPr>
          <p:sp>
            <p:nvSpPr>
              <p:cNvPr id="102421" name="Oval 21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5137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422" name="Freeform 22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423" name="Text Box 23"/>
            <p:cNvSpPr txBox="1">
              <a:spLocks noChangeArrowheads="1"/>
            </p:cNvSpPr>
            <p:nvPr/>
          </p:nvSpPr>
          <p:spPr bwMode="gray">
            <a:xfrm>
              <a:off x="3127" y="2613"/>
              <a:ext cx="891" cy="7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effectLst/>
                  <a:latin typeface="Arial" pitchFamily="34" charset="0"/>
                  <a:cs typeface="Arial" pitchFamily="34" charset="0"/>
                </a:rPr>
                <a:t>trường</a:t>
              </a:r>
              <a:r>
                <a:rPr lang="en-US" sz="2000" dirty="0" smtClean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err="1" smtClean="0">
                  <a:effectLst/>
                  <a:latin typeface="Arial" pitchFamily="34" charset="0"/>
                  <a:cs typeface="Arial" pitchFamily="34" charset="0"/>
                </a:rPr>
                <a:t>đạt</a:t>
              </a:r>
              <a:r>
                <a:rPr lang="en-US" sz="2000" smtClean="0">
                  <a:effectLst/>
                  <a:latin typeface="Arial" pitchFamily="34" charset="0"/>
                  <a:cs typeface="Arial" pitchFamily="34" charset="0"/>
                </a:rPr>
                <a:t> “</a:t>
              </a:r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Tiên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tiến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cấp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Thành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”</a:t>
              </a:r>
              <a:endParaRPr lang="en-US" sz="2000" b="1" dirty="0"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424" name="Oval 24"/>
            <p:cNvSpPr>
              <a:spLocks noChangeArrowheads="1"/>
            </p:cNvSpPr>
            <p:nvPr/>
          </p:nvSpPr>
          <p:spPr bwMode="gray">
            <a:xfrm>
              <a:off x="3105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9" name="Group 25"/>
          <p:cNvGrpSpPr>
            <a:grpSpLocks/>
          </p:cNvGrpSpPr>
          <p:nvPr/>
        </p:nvGrpSpPr>
        <p:grpSpPr bwMode="auto">
          <a:xfrm>
            <a:off x="7327900" y="3657600"/>
            <a:ext cx="1676400" cy="2819400"/>
            <a:chOff x="4272" y="2448"/>
            <a:chExt cx="995" cy="1332"/>
          </a:xfrm>
        </p:grpSpPr>
        <p:grpSp>
          <p:nvGrpSpPr>
            <p:cNvPr id="10" name="Group 26"/>
            <p:cNvGrpSpPr>
              <a:grpSpLocks/>
            </p:cNvGrpSpPr>
            <p:nvPr/>
          </p:nvGrpSpPr>
          <p:grpSpPr bwMode="auto">
            <a:xfrm>
              <a:off x="4272" y="2448"/>
              <a:ext cx="960" cy="965"/>
              <a:chOff x="2400" y="1488"/>
              <a:chExt cx="1152" cy="1152"/>
            </a:xfrm>
          </p:grpSpPr>
          <p:grpSp>
            <p:nvGrpSpPr>
              <p:cNvPr id="11" name="Group 27"/>
              <p:cNvGrpSpPr>
                <a:grpSpLocks/>
              </p:cNvGrpSpPr>
              <p:nvPr/>
            </p:nvGrpSpPr>
            <p:grpSpPr bwMode="auto">
              <a:xfrm>
                <a:off x="2400" y="1488"/>
                <a:ext cx="1152" cy="1152"/>
                <a:chOff x="2016" y="1920"/>
                <a:chExt cx="1680" cy="1680"/>
              </a:xfrm>
            </p:grpSpPr>
            <p:sp>
              <p:nvSpPr>
                <p:cNvPr id="102428" name="Oval 28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429" name="Freeform 29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folHlink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02430" name="Text Box 30"/>
              <p:cNvSpPr txBox="1">
                <a:spLocks noChangeArrowheads="1"/>
              </p:cNvSpPr>
              <p:nvPr/>
            </p:nvSpPr>
            <p:spPr bwMode="gray">
              <a:xfrm>
                <a:off x="2509" y="1678"/>
                <a:ext cx="977" cy="9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Hội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SV </a:t>
                </a:r>
                <a:r>
                  <a:rPr lang="en-US" sz="2000" err="1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đạt</a:t>
                </a:r>
                <a:r>
                  <a:rPr lang="en-US" sz="2000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“</a:t>
                </a:r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Xuất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sắc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cấp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Thành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hội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”</a:t>
                </a:r>
                <a:endParaRPr lang="en-US" sz="2000" b="1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02431" name="Oval 31"/>
            <p:cNvSpPr>
              <a:spLocks noChangeArrowheads="1"/>
            </p:cNvSpPr>
            <p:nvPr/>
          </p:nvSpPr>
          <p:spPr bwMode="gray">
            <a:xfrm>
              <a:off x="4272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12" name="Group 6"/>
          <p:cNvGrpSpPr>
            <a:grpSpLocks/>
          </p:cNvGrpSpPr>
          <p:nvPr/>
        </p:nvGrpSpPr>
        <p:grpSpPr bwMode="auto">
          <a:xfrm>
            <a:off x="152401" y="3733800"/>
            <a:ext cx="1866902" cy="2740980"/>
            <a:chOff x="576" y="2477"/>
            <a:chExt cx="995" cy="1303"/>
          </a:xfrm>
        </p:grpSpPr>
        <p:grpSp>
          <p:nvGrpSpPr>
            <p:cNvPr id="13" name="Group 7"/>
            <p:cNvGrpSpPr>
              <a:grpSpLocks/>
            </p:cNvGrpSpPr>
            <p:nvPr/>
          </p:nvGrpSpPr>
          <p:grpSpPr bwMode="auto">
            <a:xfrm>
              <a:off x="576" y="2477"/>
              <a:ext cx="936" cy="956"/>
              <a:chOff x="624" y="1584"/>
              <a:chExt cx="1248" cy="1296"/>
            </a:xfrm>
          </p:grpSpPr>
          <p:grpSp>
            <p:nvGrpSpPr>
              <p:cNvPr id="14" name="Group 8"/>
              <p:cNvGrpSpPr>
                <a:grpSpLocks/>
              </p:cNvGrpSpPr>
              <p:nvPr/>
            </p:nvGrpSpPr>
            <p:grpSpPr bwMode="auto">
              <a:xfrm>
                <a:off x="624" y="1584"/>
                <a:ext cx="1248" cy="1296"/>
                <a:chOff x="2016" y="1920"/>
                <a:chExt cx="1680" cy="1680"/>
              </a:xfrm>
            </p:grpSpPr>
            <p:sp>
              <p:nvSpPr>
                <p:cNvPr id="39" name="Oval 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63529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" name="Freeform 1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8" name="Text Box 11"/>
              <p:cNvSpPr txBox="1">
                <a:spLocks noChangeArrowheads="1"/>
              </p:cNvSpPr>
              <p:nvPr/>
            </p:nvSpPr>
            <p:spPr bwMode="gray">
              <a:xfrm>
                <a:off x="786" y="1860"/>
                <a:ext cx="907" cy="9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180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Đảng</a:t>
                </a:r>
                <a:r>
                  <a:rPr lang="en-US" sz="180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bộ đạt 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“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Hoàn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thành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tốt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nhiệm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vụ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” 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năm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2014</a:t>
                </a:r>
                <a:endParaRPr lang="en-US" sz="1800" dirty="0">
                  <a:solidFill>
                    <a:srgbClr val="FFFF00"/>
                  </a:solidFill>
                  <a:effectLst/>
                  <a:latin typeface="Arial" charset="0"/>
                </a:endParaRPr>
              </a:p>
            </p:txBody>
          </p:sp>
        </p:grpSp>
        <p:sp>
          <p:nvSpPr>
            <p:cNvPr id="36" name="Oval 12"/>
            <p:cNvSpPr>
              <a:spLocks noChangeArrowheads="1"/>
            </p:cNvSpPr>
            <p:nvPr/>
          </p:nvSpPr>
          <p:spPr bwMode="gray">
            <a:xfrm>
              <a:off x="576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"/>
                                        <p:tgtEl>
                                          <p:spTgt spid="10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3" grpId="0" animBg="1"/>
      <p:bldP spid="102404" grpId="0" animBg="1"/>
      <p:bldP spid="10240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66FF"/>
                </a:solidFill>
              </a:rPr>
              <a:t>II. </a:t>
            </a:r>
            <a:r>
              <a:rPr lang="en-US" dirty="0" err="1">
                <a:solidFill>
                  <a:srgbClr val="FF66FF"/>
                </a:solidFill>
              </a:rPr>
              <a:t>Kết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quả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thi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đua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học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smtClean="0">
                <a:solidFill>
                  <a:srgbClr val="FF66FF"/>
                </a:solidFill>
              </a:rPr>
              <a:t/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</a:t>
            </a:r>
            <a:r>
              <a:rPr lang="en-US" dirty="0">
                <a:solidFill>
                  <a:srgbClr val="FF66FF"/>
                </a:solidFill>
              </a:rPr>
              <a:t>– 2015:</a:t>
            </a:r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gray">
          <a:xfrm>
            <a:off x="1676400" y="12192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1. THÀNH TÍCH TẬP THỂ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gray">
          <a:xfrm>
            <a:off x="487508" y="1981200"/>
            <a:ext cx="812309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smtClean="0">
                <a:solidFill>
                  <a:srgbClr val="FF0000"/>
                </a:solidFill>
                <a:effectLst/>
                <a:latin typeface="Arial" charset="0"/>
              </a:rPr>
              <a:t>CÁC ĐƠN VỊ VÀ ĐOÀN THỂ TRỰC THUỘC TRƯỜNG</a:t>
            </a:r>
            <a:endParaRPr lang="en-US" sz="2000" b="1" dirty="0">
              <a:solidFill>
                <a:srgbClr val="FF0000"/>
              </a:solidFill>
              <a:effectLst/>
              <a:latin typeface="Arial" charset="0"/>
            </a:endParaRPr>
          </a:p>
        </p:txBody>
      </p:sp>
      <p:sp>
        <p:nvSpPr>
          <p:cNvPr id="41" name="AutoShape 2"/>
          <p:cNvSpPr>
            <a:spLocks noChangeArrowheads="1"/>
          </p:cNvSpPr>
          <p:nvPr/>
        </p:nvSpPr>
        <p:spPr bwMode="auto">
          <a:xfrm>
            <a:off x="2438400" y="4702166"/>
            <a:ext cx="1839912" cy="1774834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dirty="0" err="1" smtClean="0">
                <a:effectLst/>
              </a:rPr>
              <a:t>Tập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thể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lao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động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tiên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tiến</a:t>
            </a:r>
            <a:endParaRPr lang="en-US" sz="2400" dirty="0">
              <a:effectLst/>
            </a:endParaRPr>
          </a:p>
        </p:txBody>
      </p:sp>
      <p:sp>
        <p:nvSpPr>
          <p:cNvPr id="42" name="AutoShape 3"/>
          <p:cNvSpPr>
            <a:spLocks noChangeArrowheads="1"/>
          </p:cNvSpPr>
          <p:nvPr/>
        </p:nvSpPr>
        <p:spPr bwMode="auto">
          <a:xfrm>
            <a:off x="304800" y="4702166"/>
            <a:ext cx="1828800" cy="1774834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dirty="0" err="1" smtClean="0">
                <a:effectLst/>
              </a:rPr>
              <a:t>Tập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thể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lao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động</a:t>
            </a:r>
            <a:r>
              <a:rPr lang="en-US" sz="2400" dirty="0" smtClean="0">
                <a:effectLst/>
              </a:rPr>
              <a:t> </a:t>
            </a:r>
            <a:r>
              <a:rPr lang="en-US" sz="2400" err="1" smtClean="0">
                <a:effectLst/>
              </a:rPr>
              <a:t>xuất</a:t>
            </a:r>
            <a:r>
              <a:rPr lang="en-US" sz="2400" smtClean="0">
                <a:effectLst/>
              </a:rPr>
              <a:t> sắc</a:t>
            </a:r>
            <a:endParaRPr lang="en-US" sz="2400" dirty="0" smtClean="0"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44" name="AutoShape 6"/>
          <p:cNvSpPr>
            <a:spLocks noChangeArrowheads="1"/>
          </p:cNvSpPr>
          <p:nvPr/>
        </p:nvSpPr>
        <p:spPr bwMode="gray">
          <a:xfrm rot="5400000">
            <a:off x="1015206" y="4299744"/>
            <a:ext cx="400050" cy="449262"/>
          </a:xfrm>
          <a:prstGeom prst="chevron">
            <a:avLst>
              <a:gd name="adj" fmla="val 52514"/>
            </a:avLst>
          </a:prstGeom>
          <a:solidFill>
            <a:schemeClr val="accent1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AutoShape 7"/>
          <p:cNvSpPr>
            <a:spLocks noChangeArrowheads="1"/>
          </p:cNvSpPr>
          <p:nvPr/>
        </p:nvSpPr>
        <p:spPr bwMode="gray">
          <a:xfrm rot="5400000">
            <a:off x="3149600" y="4300537"/>
            <a:ext cx="398463" cy="449262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430212" y="2578100"/>
            <a:ext cx="1703388" cy="1687513"/>
            <a:chOff x="430212" y="2578100"/>
            <a:chExt cx="1703388" cy="1687513"/>
          </a:xfrm>
        </p:grpSpPr>
        <p:sp>
          <p:nvSpPr>
            <p:cNvPr id="51" name="Oval 13"/>
            <p:cNvSpPr>
              <a:spLocks noChangeArrowheads="1"/>
            </p:cNvSpPr>
            <p:nvPr/>
          </p:nvSpPr>
          <p:spPr bwMode="gray">
            <a:xfrm>
              <a:off x="430212" y="2578100"/>
              <a:ext cx="1703388" cy="168751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2" name="Oval 15"/>
            <p:cNvSpPr>
              <a:spLocks noChangeArrowheads="1"/>
            </p:cNvSpPr>
            <p:nvPr/>
          </p:nvSpPr>
          <p:spPr bwMode="gray">
            <a:xfrm>
              <a:off x="492125" y="2687638"/>
              <a:ext cx="1481138" cy="146685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3" name="Oval 16"/>
            <p:cNvSpPr>
              <a:spLocks noChangeArrowheads="1"/>
            </p:cNvSpPr>
            <p:nvPr/>
          </p:nvSpPr>
          <p:spPr bwMode="gray">
            <a:xfrm>
              <a:off x="493713" y="2690813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4" name="Oval 17"/>
            <p:cNvSpPr>
              <a:spLocks noChangeArrowheads="1"/>
            </p:cNvSpPr>
            <p:nvPr/>
          </p:nvSpPr>
          <p:spPr bwMode="gray">
            <a:xfrm>
              <a:off x="566738" y="2762250"/>
              <a:ext cx="1333500" cy="1320800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55" name="Group 18"/>
            <p:cNvGrpSpPr>
              <a:grpSpLocks/>
            </p:cNvGrpSpPr>
            <p:nvPr/>
          </p:nvGrpSpPr>
          <p:grpSpPr bwMode="auto">
            <a:xfrm>
              <a:off x="587375" y="2781300"/>
              <a:ext cx="1290638" cy="1277938"/>
              <a:chOff x="4166" y="1706"/>
              <a:chExt cx="1252" cy="1252"/>
            </a:xfrm>
          </p:grpSpPr>
          <p:sp>
            <p:nvSpPr>
              <p:cNvPr id="56" name="Oval 19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57" name="Oval 20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58" name="Oval 21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59" name="Oval 22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5" name="Text Box 38"/>
            <p:cNvSpPr txBox="1">
              <a:spLocks noChangeArrowheads="1"/>
            </p:cNvSpPr>
            <p:nvPr/>
          </p:nvSpPr>
          <p:spPr bwMode="gray">
            <a:xfrm>
              <a:off x="647700" y="3035300"/>
              <a:ext cx="1142999" cy="8309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600" b="1" dirty="0" smtClean="0">
                  <a:effectLst/>
                </a:rPr>
                <a:t>15 </a:t>
              </a:r>
            </a:p>
            <a:p>
              <a:pPr algn="ctr" eaLnBrk="0" hangingPunct="0"/>
              <a:r>
                <a:rPr lang="en-US" sz="1600" b="1" smtClean="0">
                  <a:effectLst/>
                </a:rPr>
                <a:t>ĐƠN VỊ đạt </a:t>
              </a:r>
              <a:endParaRPr lang="en-US" sz="16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01899" y="2647950"/>
            <a:ext cx="1703388" cy="1687512"/>
            <a:chOff x="2844800" y="2582863"/>
            <a:chExt cx="1703388" cy="1687512"/>
          </a:xfrm>
        </p:grpSpPr>
        <p:sp>
          <p:nvSpPr>
            <p:cNvPr id="60" name="Oval 23"/>
            <p:cNvSpPr>
              <a:spLocks noChangeArrowheads="1"/>
            </p:cNvSpPr>
            <p:nvPr/>
          </p:nvSpPr>
          <p:spPr bwMode="gray">
            <a:xfrm>
              <a:off x="2844800" y="2582863"/>
              <a:ext cx="1703388" cy="168751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1" name="Oval 24"/>
            <p:cNvSpPr>
              <a:spLocks noChangeArrowheads="1"/>
            </p:cNvSpPr>
            <p:nvPr/>
          </p:nvSpPr>
          <p:spPr bwMode="gray">
            <a:xfrm>
              <a:off x="2844800" y="2582863"/>
              <a:ext cx="1703388" cy="168751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32001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2" name="Oval 25"/>
            <p:cNvSpPr>
              <a:spLocks noChangeArrowheads="1"/>
            </p:cNvSpPr>
            <p:nvPr/>
          </p:nvSpPr>
          <p:spPr bwMode="gray">
            <a:xfrm>
              <a:off x="2955925" y="2693988"/>
              <a:ext cx="1481138" cy="146685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4118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3" name="Oval 26"/>
            <p:cNvSpPr>
              <a:spLocks noChangeArrowheads="1"/>
            </p:cNvSpPr>
            <p:nvPr/>
          </p:nvSpPr>
          <p:spPr bwMode="gray">
            <a:xfrm>
              <a:off x="2957513" y="2695575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63529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4" name="Oval 27"/>
            <p:cNvSpPr>
              <a:spLocks noChangeArrowheads="1"/>
            </p:cNvSpPr>
            <p:nvPr/>
          </p:nvSpPr>
          <p:spPr bwMode="gray">
            <a:xfrm>
              <a:off x="3028950" y="2765425"/>
              <a:ext cx="1333500" cy="1320800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65" name="Group 28"/>
            <p:cNvGrpSpPr>
              <a:grpSpLocks/>
            </p:cNvGrpSpPr>
            <p:nvPr/>
          </p:nvGrpSpPr>
          <p:grpSpPr bwMode="auto">
            <a:xfrm>
              <a:off x="3051175" y="2781300"/>
              <a:ext cx="1290638" cy="1277938"/>
              <a:chOff x="4166" y="1706"/>
              <a:chExt cx="1252" cy="1252"/>
            </a:xfrm>
          </p:grpSpPr>
          <p:sp>
            <p:nvSpPr>
              <p:cNvPr id="66" name="Oval 29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67" name="Oval 30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68" name="Oval 31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69" name="Oval 32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6" name="Text Box 39"/>
            <p:cNvSpPr txBox="1">
              <a:spLocks noChangeArrowheads="1"/>
            </p:cNvSpPr>
            <p:nvPr/>
          </p:nvSpPr>
          <p:spPr bwMode="gray">
            <a:xfrm>
              <a:off x="3200400" y="2982913"/>
              <a:ext cx="1066799" cy="8309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600" b="1" dirty="0" smtClean="0">
                  <a:effectLst/>
                </a:rPr>
                <a:t>18 </a:t>
              </a:r>
            </a:p>
            <a:p>
              <a:pPr algn="ctr" eaLnBrk="0" hangingPunct="0"/>
              <a:r>
                <a:rPr lang="en-US" sz="1600" b="1" smtClean="0">
                  <a:effectLst/>
                </a:rPr>
                <a:t>ĐƠN VỊ đạt</a:t>
              </a:r>
              <a:endParaRPr lang="en-US" sz="16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8038" y="2590800"/>
            <a:ext cx="1706562" cy="1687512"/>
            <a:chOff x="5307013" y="2582863"/>
            <a:chExt cx="1706562" cy="1687512"/>
          </a:xfrm>
        </p:grpSpPr>
        <p:sp>
          <p:nvSpPr>
            <p:cNvPr id="46" name="Oval 8"/>
            <p:cNvSpPr>
              <a:spLocks noChangeArrowheads="1"/>
            </p:cNvSpPr>
            <p:nvPr/>
          </p:nvSpPr>
          <p:spPr bwMode="gray">
            <a:xfrm>
              <a:off x="5307013" y="2582863"/>
              <a:ext cx="1703387" cy="168751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47" name="Oval 9"/>
            <p:cNvSpPr>
              <a:spLocks noChangeArrowheads="1"/>
            </p:cNvSpPr>
            <p:nvPr/>
          </p:nvSpPr>
          <p:spPr bwMode="gray">
            <a:xfrm>
              <a:off x="5307013" y="2582863"/>
              <a:ext cx="1703387" cy="168751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8" name="Oval 10"/>
            <p:cNvSpPr>
              <a:spLocks noChangeArrowheads="1"/>
            </p:cNvSpPr>
            <p:nvPr/>
          </p:nvSpPr>
          <p:spPr bwMode="gray">
            <a:xfrm>
              <a:off x="5443538" y="2693988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9" name="Oval 11"/>
            <p:cNvSpPr>
              <a:spLocks noChangeArrowheads="1"/>
            </p:cNvSpPr>
            <p:nvPr/>
          </p:nvSpPr>
          <p:spPr bwMode="gray">
            <a:xfrm>
              <a:off x="5532438" y="2701925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0" name="Oval 12"/>
            <p:cNvSpPr>
              <a:spLocks noChangeArrowheads="1"/>
            </p:cNvSpPr>
            <p:nvPr/>
          </p:nvSpPr>
          <p:spPr bwMode="gray">
            <a:xfrm>
              <a:off x="5586413" y="2765425"/>
              <a:ext cx="1335087" cy="1320800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70" name="Group 33"/>
            <p:cNvGrpSpPr>
              <a:grpSpLocks/>
            </p:cNvGrpSpPr>
            <p:nvPr/>
          </p:nvGrpSpPr>
          <p:grpSpPr bwMode="auto">
            <a:xfrm>
              <a:off x="5597525" y="2781300"/>
              <a:ext cx="1292225" cy="1277938"/>
              <a:chOff x="4166" y="1706"/>
              <a:chExt cx="1252" cy="1252"/>
            </a:xfrm>
          </p:grpSpPr>
          <p:sp>
            <p:nvSpPr>
              <p:cNvPr id="71" name="Oval 34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2" name="Oval 35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3" name="Oval 36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4" name="Oval 37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7" name="Text Box 40"/>
            <p:cNvSpPr txBox="1">
              <a:spLocks noChangeArrowheads="1"/>
            </p:cNvSpPr>
            <p:nvPr/>
          </p:nvSpPr>
          <p:spPr bwMode="gray">
            <a:xfrm>
              <a:off x="5734213" y="2895600"/>
              <a:ext cx="1096800" cy="10772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600" b="1" smtClean="0">
                  <a:effectLst/>
                </a:rPr>
                <a:t>11     TỔ CĐ, CĐBP đạt</a:t>
              </a:r>
              <a:endParaRPr lang="en-US" sz="1600" b="1" dirty="0" smtClean="0">
                <a:effectLst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934200" y="2578100"/>
            <a:ext cx="1703388" cy="1687513"/>
            <a:chOff x="7099300" y="2578100"/>
            <a:chExt cx="1703388" cy="1687513"/>
          </a:xfrm>
        </p:grpSpPr>
        <p:sp>
          <p:nvSpPr>
            <p:cNvPr id="91" name="Oval 13"/>
            <p:cNvSpPr>
              <a:spLocks noChangeArrowheads="1"/>
            </p:cNvSpPr>
            <p:nvPr/>
          </p:nvSpPr>
          <p:spPr bwMode="gray">
            <a:xfrm>
              <a:off x="7099300" y="2578100"/>
              <a:ext cx="1703388" cy="1687513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92" name="Oval 15"/>
            <p:cNvSpPr>
              <a:spLocks noChangeArrowheads="1"/>
            </p:cNvSpPr>
            <p:nvPr/>
          </p:nvSpPr>
          <p:spPr bwMode="gray">
            <a:xfrm>
              <a:off x="7210425" y="2611438"/>
              <a:ext cx="1481138" cy="146685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93" name="Oval 16"/>
            <p:cNvSpPr>
              <a:spLocks noChangeArrowheads="1"/>
            </p:cNvSpPr>
            <p:nvPr/>
          </p:nvSpPr>
          <p:spPr bwMode="gray">
            <a:xfrm>
              <a:off x="7212013" y="2614613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94" name="Oval 17"/>
            <p:cNvSpPr>
              <a:spLocks noChangeArrowheads="1"/>
            </p:cNvSpPr>
            <p:nvPr/>
          </p:nvSpPr>
          <p:spPr bwMode="gray">
            <a:xfrm>
              <a:off x="7285038" y="2686050"/>
              <a:ext cx="1333500" cy="1320800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95" name="Group 18"/>
            <p:cNvGrpSpPr>
              <a:grpSpLocks/>
            </p:cNvGrpSpPr>
            <p:nvPr/>
          </p:nvGrpSpPr>
          <p:grpSpPr bwMode="auto">
            <a:xfrm>
              <a:off x="7305675" y="2705100"/>
              <a:ext cx="1290638" cy="1277938"/>
              <a:chOff x="4166" y="1706"/>
              <a:chExt cx="1252" cy="1252"/>
            </a:xfrm>
          </p:grpSpPr>
          <p:sp>
            <p:nvSpPr>
              <p:cNvPr id="96" name="Oval 19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7" name="Oval 20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8" name="Oval 21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9" name="Oval 22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100" name="Text Box 38"/>
            <p:cNvSpPr txBox="1">
              <a:spLocks noChangeArrowheads="1"/>
            </p:cNvSpPr>
            <p:nvPr/>
          </p:nvSpPr>
          <p:spPr bwMode="gray">
            <a:xfrm>
              <a:off x="7366000" y="2819400"/>
              <a:ext cx="1142999" cy="10772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600" b="1" dirty="0" smtClean="0">
                  <a:effectLst/>
                </a:rPr>
                <a:t>6</a:t>
              </a:r>
            </a:p>
            <a:p>
              <a:pPr algn="ctr" eaLnBrk="0" hangingPunct="0"/>
              <a:r>
                <a:rPr lang="en-US" sz="1600" b="1" smtClean="0">
                  <a:effectLst/>
                </a:rPr>
                <a:t>TỔ </a:t>
              </a:r>
              <a:r>
                <a:rPr lang="en-US" sz="1600" b="1">
                  <a:effectLst/>
                </a:rPr>
                <a:t>CĐ, CĐBP đạt</a:t>
              </a:r>
              <a:endParaRPr lang="en-US" sz="1600" b="1" dirty="0">
                <a:effectLst/>
              </a:endParaRPr>
            </a:p>
          </p:txBody>
        </p:sp>
      </p:grpSp>
      <p:sp>
        <p:nvSpPr>
          <p:cNvPr id="101" name="Chevron 100"/>
          <p:cNvSpPr/>
          <p:nvPr/>
        </p:nvSpPr>
        <p:spPr bwMode="auto">
          <a:xfrm rot="5400000">
            <a:off x="5334000" y="4267200"/>
            <a:ext cx="381000" cy="381000"/>
          </a:xfrm>
          <a:prstGeom prst="chevr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102" name="Chevron 101"/>
          <p:cNvSpPr/>
          <p:nvPr/>
        </p:nvSpPr>
        <p:spPr bwMode="auto">
          <a:xfrm rot="5400000">
            <a:off x="7620000" y="4267200"/>
            <a:ext cx="381000" cy="381000"/>
          </a:xfrm>
          <a:prstGeom prst="chevr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79" name="AutoShape 2"/>
          <p:cNvSpPr>
            <a:spLocks noChangeArrowheads="1"/>
          </p:cNvSpPr>
          <p:nvPr/>
        </p:nvSpPr>
        <p:spPr bwMode="auto">
          <a:xfrm>
            <a:off x="4619625" y="4702166"/>
            <a:ext cx="1839912" cy="1774834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smtClean="0">
                <a:effectLst/>
              </a:rPr>
              <a:t>Vững mạnh xuất sắc</a:t>
            </a:r>
            <a:endParaRPr lang="en-US" sz="2400" dirty="0">
              <a:effectLst/>
            </a:endParaRPr>
          </a:p>
        </p:txBody>
      </p:sp>
      <p:sp>
        <p:nvSpPr>
          <p:cNvPr id="80" name="AutoShape 2"/>
          <p:cNvSpPr>
            <a:spLocks noChangeArrowheads="1"/>
          </p:cNvSpPr>
          <p:nvPr/>
        </p:nvSpPr>
        <p:spPr bwMode="auto">
          <a:xfrm>
            <a:off x="6962776" y="4724400"/>
            <a:ext cx="1839912" cy="1774834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smtClean="0">
                <a:effectLst/>
              </a:rPr>
              <a:t>Vững mạnh</a:t>
            </a:r>
            <a:endParaRPr lang="en-US" sz="240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4" grpId="0" animBg="1"/>
      <p:bldP spid="102405" grpId="0"/>
      <p:bldP spid="41" grpId="0" animBg="1"/>
      <p:bldP spid="42" grpId="0" animBg="1"/>
      <p:bldP spid="44" grpId="0" animBg="1"/>
      <p:bldP spid="45" grpId="0" animBg="1"/>
      <p:bldP spid="101" grpId="0" animBg="1"/>
      <p:bldP spid="102" grpId="0" animBg="1"/>
      <p:bldP spid="79" grpId="0" animBg="1"/>
      <p:bldP spid="8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66FF"/>
                </a:solidFill>
              </a:rPr>
              <a:t>II. </a:t>
            </a:r>
            <a:r>
              <a:rPr lang="en-US" dirty="0" err="1" smtClean="0">
                <a:solidFill>
                  <a:srgbClr val="FF66FF"/>
                </a:solidFill>
              </a:rPr>
              <a:t>Kết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quả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thi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đua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học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– 2015:</a:t>
            </a:r>
            <a:endParaRPr lang="en-US" dirty="0"/>
          </a:p>
        </p:txBody>
      </p:sp>
      <p:graphicFrame>
        <p:nvGraphicFramePr>
          <p:cNvPr id="85058" name="Group 6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8687749"/>
              </p:ext>
            </p:extLst>
          </p:nvPr>
        </p:nvGraphicFramePr>
        <p:xfrm>
          <a:off x="685800" y="2057400"/>
          <a:ext cx="7924800" cy="4029077"/>
        </p:xfrm>
        <a:graphic>
          <a:graphicData uri="http://schemas.openxmlformats.org/drawingml/2006/table">
            <a:tbl>
              <a:tblPr/>
              <a:tblGrid>
                <a:gridCol w="4889500"/>
                <a:gridCol w="1600200"/>
                <a:gridCol w="1435100"/>
              </a:tblGrid>
              <a:tr h="446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DANH HIỆU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SL (Người)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Tỷ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lệ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 (%)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LĐTT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374/390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95,90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58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CSTĐ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sở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14,36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CSTĐ </a:t>
                      </a:r>
                      <a:r>
                        <a:rPr lang="en-US" sz="1800" b="1" kern="120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cấp</a:t>
                      </a:r>
                      <a:r>
                        <a:rPr lang="en-US" sz="1800" b="1" kern="120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TP (đề</a:t>
                      </a:r>
                      <a:r>
                        <a:rPr lang="en-US" sz="1800" b="1" kern="1200" baseline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nghị)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Bằng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khen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UBND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Huy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hiệu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TPHCM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Bằng khen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Bộ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GD-ĐT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Bằng khen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Thủ </a:t>
                      </a:r>
                      <a:r>
                        <a:rPr kumimoji="0" lang="en-US" sz="1800" b="1" i="0" u="none" strike="noStrike" cap="none" normalizeH="0" baseline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tướng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CP (đề nghị)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01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Công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đoàn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en-US" sz="1800" b="1" i="0" u="none" strike="noStrike" cap="none" normalizeH="0" baseline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viên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Xuất sắc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336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86,15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1752600" y="1143000"/>
            <a:ext cx="5791200" cy="5334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2. THÀNH TÍCH CÁ NHÂN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438400"/>
            <a:ext cx="8534400" cy="914400"/>
          </a:xfrm>
        </p:spPr>
        <p:txBody>
          <a:bodyPr/>
          <a:lstStyle/>
          <a:p>
            <a:r>
              <a:rPr lang="en-US" dirty="0" smtClean="0">
                <a:solidFill>
                  <a:srgbClr val="990099"/>
                </a:solidFill>
              </a:rPr>
              <a:t>XIN TRÂN TRỌNG CẢM ƠN</a:t>
            </a:r>
            <a:endParaRPr lang="en-US" dirty="0">
              <a:solidFill>
                <a:srgbClr val="990099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3429000"/>
            <a:ext cx="7086600" cy="1066800"/>
          </a:xfrm>
        </p:spPr>
        <p:txBody>
          <a:bodyPr/>
          <a:lstStyle/>
          <a:p>
            <a:r>
              <a:rPr lang="en-US" sz="4000" b="1" dirty="0" smtClean="0">
                <a:solidFill>
                  <a:srgbClr val="990099"/>
                </a:solidFill>
                <a:latin typeface="Verdana (HEADIN)"/>
              </a:rPr>
              <a:t>QUÝ VỊ ĐẠI BIỂU</a:t>
            </a:r>
            <a:endParaRPr lang="en-US" sz="4000" b="1" dirty="0" smtClean="0">
              <a:solidFill>
                <a:srgbClr val="990099"/>
              </a:solidFill>
              <a:latin typeface="Verdana (HERDIN)"/>
            </a:endParaRPr>
          </a:p>
          <a:p>
            <a:endParaRPr lang="en-US" sz="4000" dirty="0"/>
          </a:p>
        </p:txBody>
      </p:sp>
      <p:sp>
        <p:nvSpPr>
          <p:cNvPr id="2052" name="Freeform 4"/>
          <p:cNvSpPr>
            <a:spLocks/>
          </p:cNvSpPr>
          <p:nvPr/>
        </p:nvSpPr>
        <p:spPr bwMode="gray">
          <a:xfrm>
            <a:off x="1981200" y="1743075"/>
            <a:ext cx="5303838" cy="806450"/>
          </a:xfrm>
          <a:custGeom>
            <a:avLst/>
            <a:gdLst/>
            <a:ahLst/>
            <a:cxnLst>
              <a:cxn ang="0">
                <a:pos x="1" y="492"/>
              </a:cxn>
              <a:cxn ang="0">
                <a:pos x="1707" y="20"/>
              </a:cxn>
              <a:cxn ang="0">
                <a:pos x="3340" y="482"/>
              </a:cxn>
              <a:cxn ang="0">
                <a:pos x="1734" y="74"/>
              </a:cxn>
              <a:cxn ang="0">
                <a:pos x="1" y="492"/>
              </a:cxn>
            </a:cxnLst>
            <a:rect l="0" t="0" r="r" b="b"/>
            <a:pathLst>
              <a:path w="3341" h="508">
                <a:moveTo>
                  <a:pt x="1" y="492"/>
                </a:moveTo>
                <a:cubicBezTo>
                  <a:pt x="0" y="477"/>
                  <a:pt x="710" y="0"/>
                  <a:pt x="1707" y="20"/>
                </a:cubicBezTo>
                <a:cubicBezTo>
                  <a:pt x="2704" y="40"/>
                  <a:pt x="3339" y="467"/>
                  <a:pt x="3340" y="482"/>
                </a:cubicBezTo>
                <a:cubicBezTo>
                  <a:pt x="3341" y="496"/>
                  <a:pt x="2608" y="93"/>
                  <a:pt x="1734" y="74"/>
                </a:cubicBezTo>
                <a:cubicBezTo>
                  <a:pt x="860" y="54"/>
                  <a:pt x="2" y="508"/>
                  <a:pt x="1" y="492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45882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54" name="AutoShape 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6" name="AutoShape 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8" name="AutoShape 10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0" name="AutoShape 12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2" name="AutoShape 14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6" name="AutoShape 1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68" name="Picture 20" descr="http://ltt.edu.vn/Resource/Upload/flash/logo%20lyt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76400" cy="167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theme/theme1.xml><?xml version="1.0" encoding="utf-8"?>
<a:theme xmlns:a="http://schemas.openxmlformats.org/drawingml/2006/main" name="cdb2004c010gl">
  <a:themeElements>
    <a:clrScheme name="sample 3">
      <a:dk1>
        <a:srgbClr val="2B166E"/>
      </a:dk1>
      <a:lt1>
        <a:srgbClr val="FFFFFF"/>
      </a:lt1>
      <a:dk2>
        <a:srgbClr val="3F9D6C"/>
      </a:dk2>
      <a:lt2>
        <a:srgbClr val="DDDDDD"/>
      </a:lt2>
      <a:accent1>
        <a:srgbClr val="5BCD81"/>
      </a:accent1>
      <a:accent2>
        <a:srgbClr val="3399FF"/>
      </a:accent2>
      <a:accent3>
        <a:srgbClr val="FFFFFF"/>
      </a:accent3>
      <a:accent4>
        <a:srgbClr val="23115D"/>
      </a:accent4>
      <a:accent5>
        <a:srgbClr val="B5E3C1"/>
      </a:accent5>
      <a:accent6>
        <a:srgbClr val="2D8AE7"/>
      </a:accent6>
      <a:hlink>
        <a:srgbClr val="6666FF"/>
      </a:hlink>
      <a:folHlink>
        <a:srgbClr val="6C9BBE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erdana" pitchFamily="34" charset="0"/>
          </a:defRPr>
        </a:defPPr>
      </a:lstStyle>
    </a:lnDef>
  </a:objectDefaults>
  <a:extraClrSchemeLst>
    <a:extraClrScheme>
      <a:clrScheme name="sample 1">
        <a:dk1>
          <a:srgbClr val="2B166E"/>
        </a:dk1>
        <a:lt1>
          <a:srgbClr val="FFFFFF"/>
        </a:lt1>
        <a:dk2>
          <a:srgbClr val="336699"/>
        </a:dk2>
        <a:lt2>
          <a:srgbClr val="DDDDDD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3115D"/>
        </a:accent4>
        <a:accent5>
          <a:srgbClr val="B0C6C6"/>
        </a:accent5>
        <a:accent6>
          <a:srgbClr val="B9B900"/>
        </a:accent6>
        <a:hlink>
          <a:srgbClr val="9999FF"/>
        </a:hlink>
        <a:folHlink>
          <a:srgbClr val="6C9BB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666633"/>
        </a:dk1>
        <a:lt1>
          <a:srgbClr val="FFFFFF"/>
        </a:lt1>
        <a:dk2>
          <a:srgbClr val="000066"/>
        </a:dk2>
        <a:lt2>
          <a:srgbClr val="F7F4D5"/>
        </a:lt2>
        <a:accent1>
          <a:srgbClr val="C86C62"/>
        </a:accent1>
        <a:accent2>
          <a:srgbClr val="D3A5DF"/>
        </a:accent2>
        <a:accent3>
          <a:srgbClr val="FFFFFF"/>
        </a:accent3>
        <a:accent4>
          <a:srgbClr val="56562A"/>
        </a:accent4>
        <a:accent5>
          <a:srgbClr val="E0BAB7"/>
        </a:accent5>
        <a:accent6>
          <a:srgbClr val="BF95CA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B166E"/>
        </a:dk1>
        <a:lt1>
          <a:srgbClr val="FFFFFF"/>
        </a:lt1>
        <a:dk2>
          <a:srgbClr val="3F9D6C"/>
        </a:dk2>
        <a:lt2>
          <a:srgbClr val="DDDDDD"/>
        </a:lt2>
        <a:accent1>
          <a:srgbClr val="5BCD81"/>
        </a:accent1>
        <a:accent2>
          <a:srgbClr val="3399FF"/>
        </a:accent2>
        <a:accent3>
          <a:srgbClr val="FFFFFF"/>
        </a:accent3>
        <a:accent4>
          <a:srgbClr val="23115D"/>
        </a:accent4>
        <a:accent5>
          <a:srgbClr val="B5E3C1"/>
        </a:accent5>
        <a:accent6>
          <a:srgbClr val="2D8AE7"/>
        </a:accent6>
        <a:hlink>
          <a:srgbClr val="6666FF"/>
        </a:hlink>
        <a:folHlink>
          <a:srgbClr val="6C9BB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cdb2004c010gl</Template>
  <TotalTime>437</TotalTime>
  <Words>535</Words>
  <Application>Microsoft Office PowerPoint</Application>
  <PresentationFormat>On-screen Show (4:3)</PresentationFormat>
  <Paragraphs>69</Paragraphs>
  <Slides>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cdb2004c010gl</vt:lpstr>
      <vt:lpstr>Image</vt:lpstr>
      <vt:lpstr>BÁO CÁO TỔNG KẾT THI ĐUA</vt:lpstr>
      <vt:lpstr>BÁO CÁO TỔNG KẾT THI ĐUA</vt:lpstr>
      <vt:lpstr>I. Thực hiện các nhiệm vụ trọng tâm năm học 2014 - 2015</vt:lpstr>
      <vt:lpstr>II. Kết quả thi đua năm học  2014 – 2015:</vt:lpstr>
      <vt:lpstr>II. Kết quả thi đua năm học  2014 – 2015:</vt:lpstr>
      <vt:lpstr>II. Kết quả thi đua năm học  2014 – 2015:</vt:lpstr>
      <vt:lpstr>XIN TRÂN TRỌNG CẢM ƠN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Ha</dc:creator>
  <cp:lastModifiedBy>Admin</cp:lastModifiedBy>
  <cp:revision>61</cp:revision>
  <dcterms:created xsi:type="dcterms:W3CDTF">2015-11-24T04:07:31Z</dcterms:created>
  <dcterms:modified xsi:type="dcterms:W3CDTF">2015-11-26T03:37:41Z</dcterms:modified>
</cp:coreProperties>
</file>